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945684-DB85-4039-99B1-E05DB27861F6}" type="datetimeFigureOut">
              <a:rPr lang="ru-RU" smtClean="0"/>
              <a:t>03.05.2022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3C800F-881A-4478-9AB2-C60666E6620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33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/>
          <p:cNvSpPr>
            <a:spLocks noGrp="1" noChangeArrowheads="1"/>
          </p:cNvSpPr>
          <p:nvPr>
            <p:ph idx="1"/>
          </p:nvPr>
        </p:nvSpPr>
        <p:spPr>
          <a:xfrm>
            <a:off x="737393" y="1244228"/>
            <a:ext cx="7993063" cy="4391769"/>
          </a:xfrm>
        </p:spPr>
        <p:txBody>
          <a:bodyPr/>
          <a:lstStyle/>
          <a:p>
            <a:pPr eaLnBrk="1" hangingPunct="1"/>
            <a:r>
              <a:rPr lang="ru-RU" dirty="0" err="1" smtClean="0"/>
              <a:t>Токтардың</a:t>
            </a:r>
            <a:r>
              <a:rPr lang="ru-RU" dirty="0" smtClean="0"/>
              <a:t> актив </a:t>
            </a:r>
            <a:r>
              <a:rPr lang="ru-RU" dirty="0" err="1" smtClean="0"/>
              <a:t>қураушылары</a:t>
            </a:r>
            <a:r>
              <a:rPr lang="ru-RU" dirty="0" smtClean="0"/>
              <a:t>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/>
              <a:t>I</a:t>
            </a:r>
            <a:r>
              <a:rPr lang="ru-RU" sz="2000" dirty="0" smtClean="0"/>
              <a:t>1а </a:t>
            </a:r>
            <a:r>
              <a:rPr lang="ru-RU" dirty="0" smtClean="0"/>
              <a:t>= I</a:t>
            </a:r>
            <a:r>
              <a:rPr lang="ru-RU" sz="2000" dirty="0" smtClean="0"/>
              <a:t>1 </a:t>
            </a:r>
            <a:r>
              <a:rPr lang="ru-RU" dirty="0" err="1" smtClean="0"/>
              <a:t>cos</a:t>
            </a:r>
            <a:r>
              <a:rPr lang="ru-RU" dirty="0" smtClean="0"/>
              <a:t> φ</a:t>
            </a:r>
            <a:r>
              <a:rPr lang="ru-RU" sz="2000" dirty="0" smtClean="0"/>
              <a:t>1</a:t>
            </a:r>
            <a:r>
              <a:rPr lang="ru-RU" dirty="0" smtClean="0"/>
              <a:t>, I</a:t>
            </a:r>
            <a:r>
              <a:rPr lang="ru-RU" sz="2000" dirty="0" smtClean="0"/>
              <a:t>2а</a:t>
            </a:r>
            <a:r>
              <a:rPr lang="ru-RU" dirty="0" smtClean="0"/>
              <a:t> = I</a:t>
            </a:r>
            <a:r>
              <a:rPr lang="ru-RU" sz="2000" dirty="0" smtClean="0"/>
              <a:t>2</a:t>
            </a:r>
            <a:r>
              <a:rPr lang="ru-RU" dirty="0" smtClean="0"/>
              <a:t> </a:t>
            </a:r>
            <a:r>
              <a:rPr lang="ru-RU" dirty="0" err="1" smtClean="0"/>
              <a:t>cos</a:t>
            </a:r>
            <a:r>
              <a:rPr lang="ru-RU" dirty="0" smtClean="0"/>
              <a:t> φ</a:t>
            </a:r>
            <a:r>
              <a:rPr lang="ru-RU" sz="2000" dirty="0" smtClean="0"/>
              <a:t>2</a:t>
            </a:r>
            <a:r>
              <a:rPr lang="ru-RU" dirty="0" smtClean="0"/>
              <a:t>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err="1" smtClean="0"/>
              <a:t>I</a:t>
            </a:r>
            <a:r>
              <a:rPr lang="ru-RU" sz="2000" dirty="0" err="1" smtClean="0"/>
              <a:t>а</a:t>
            </a:r>
            <a:r>
              <a:rPr lang="ru-RU" dirty="0" smtClean="0"/>
              <a:t> = I</a:t>
            </a:r>
            <a:r>
              <a:rPr lang="ru-RU" sz="2000" dirty="0" smtClean="0"/>
              <a:t>1а</a:t>
            </a:r>
            <a:r>
              <a:rPr lang="ru-RU" dirty="0" smtClean="0"/>
              <a:t> + I</a:t>
            </a:r>
            <a:r>
              <a:rPr lang="ru-RU" sz="2000" dirty="0" smtClean="0"/>
              <a:t>2а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dirty="0" err="1" smtClean="0"/>
              <a:t>Токтардың</a:t>
            </a:r>
            <a:r>
              <a:rPr lang="ru-RU" dirty="0" smtClean="0"/>
              <a:t> реактив </a:t>
            </a:r>
            <a:r>
              <a:rPr lang="ru-RU" dirty="0" err="1" smtClean="0"/>
              <a:t>қураушылары</a:t>
            </a:r>
            <a:r>
              <a:rPr lang="ru-RU" dirty="0" smtClean="0"/>
              <a:t>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/>
              <a:t>I</a:t>
            </a:r>
            <a:r>
              <a:rPr lang="ru-RU" sz="2000" dirty="0" smtClean="0"/>
              <a:t>1р</a:t>
            </a:r>
            <a:r>
              <a:rPr lang="ru-RU" dirty="0" smtClean="0"/>
              <a:t> = I</a:t>
            </a:r>
            <a:r>
              <a:rPr lang="ru-RU" sz="2000" dirty="0" smtClean="0"/>
              <a:t>1</a:t>
            </a:r>
            <a:r>
              <a:rPr lang="ru-RU" dirty="0" smtClean="0"/>
              <a:t> </a:t>
            </a:r>
            <a:r>
              <a:rPr lang="ru-RU" dirty="0" err="1" smtClean="0"/>
              <a:t>sin</a:t>
            </a:r>
            <a:r>
              <a:rPr lang="ru-RU" dirty="0" smtClean="0"/>
              <a:t> φ</a:t>
            </a:r>
            <a:r>
              <a:rPr lang="ru-RU" sz="2000" dirty="0" smtClean="0"/>
              <a:t>1</a:t>
            </a:r>
            <a:r>
              <a:rPr lang="ru-RU" dirty="0" smtClean="0"/>
              <a:t>, I</a:t>
            </a:r>
            <a:r>
              <a:rPr lang="ru-RU" sz="2000" dirty="0" smtClean="0"/>
              <a:t>2р</a:t>
            </a:r>
            <a:r>
              <a:rPr lang="ru-RU" dirty="0" smtClean="0"/>
              <a:t> = I</a:t>
            </a:r>
            <a:r>
              <a:rPr lang="ru-RU" sz="2000" dirty="0" smtClean="0"/>
              <a:t>2</a:t>
            </a:r>
            <a:r>
              <a:rPr lang="ru-RU" dirty="0" smtClean="0"/>
              <a:t> </a:t>
            </a:r>
            <a:r>
              <a:rPr lang="ru-RU" dirty="0" err="1" smtClean="0"/>
              <a:t>sin</a:t>
            </a:r>
            <a:r>
              <a:rPr lang="ru-RU" dirty="0" smtClean="0"/>
              <a:t> φ</a:t>
            </a:r>
            <a:r>
              <a:rPr lang="ru-RU" sz="2000" dirty="0" smtClean="0"/>
              <a:t>2</a:t>
            </a:r>
            <a:r>
              <a:rPr lang="ru-RU" dirty="0" smtClean="0"/>
              <a:t>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dirty="0" err="1" smtClean="0"/>
              <a:t>I</a:t>
            </a:r>
            <a:r>
              <a:rPr lang="ru-RU" sz="2000" dirty="0" err="1" smtClean="0"/>
              <a:t>р</a:t>
            </a:r>
            <a:r>
              <a:rPr lang="ru-RU" dirty="0" smtClean="0"/>
              <a:t> = I</a:t>
            </a:r>
            <a:r>
              <a:rPr lang="ru-RU" sz="2000" dirty="0" smtClean="0"/>
              <a:t>1р</a:t>
            </a:r>
            <a:r>
              <a:rPr lang="ru-RU" dirty="0" smtClean="0"/>
              <a:t> - I</a:t>
            </a:r>
            <a:r>
              <a:rPr lang="ru-RU" sz="2000" dirty="0" smtClean="0"/>
              <a:t>2р</a:t>
            </a:r>
            <a:r>
              <a:rPr lang="ru-RU" dirty="0" smtClean="0"/>
              <a:t>.</a:t>
            </a:r>
          </a:p>
        </p:txBody>
      </p:sp>
      <p:sp>
        <p:nvSpPr>
          <p:cNvPr id="97283" name="Rectangle 4"/>
          <p:cNvSpPr>
            <a:spLocks noChangeArrowheads="1"/>
          </p:cNvSpPr>
          <p:nvPr/>
        </p:nvSpPr>
        <p:spPr bwMode="auto">
          <a:xfrm>
            <a:off x="1042988" y="4005263"/>
            <a:ext cx="7381875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dirty="0" err="1">
                <a:latin typeface="Arial" charset="0"/>
              </a:rPr>
              <a:t>Толық</a:t>
            </a:r>
            <a:r>
              <a:rPr lang="ru-RU" dirty="0">
                <a:latin typeface="Arial" charset="0"/>
              </a:rPr>
              <a:t> ток:</a:t>
            </a:r>
          </a:p>
          <a:p>
            <a:pPr eaLnBrk="0" hangingPunct="0"/>
            <a:r>
              <a:rPr lang="ru-RU" sz="2100" dirty="0">
                <a:latin typeface="Arial" charset="0"/>
              </a:rPr>
              <a:t> </a:t>
            </a:r>
            <a:r>
              <a:rPr lang="ru-RU" sz="1800" dirty="0">
                <a:latin typeface="Arial" charset="0"/>
              </a:rPr>
              <a:t>            ,</a:t>
            </a:r>
          </a:p>
          <a:p>
            <a:pPr eaLnBrk="0" hangingPunct="0"/>
            <a:endParaRPr lang="ru-RU" dirty="0">
              <a:latin typeface="Arial" charset="0"/>
            </a:endParaRPr>
          </a:p>
          <a:p>
            <a:pPr eaLnBrk="0" hangingPunct="0"/>
            <a:endParaRPr lang="ru-RU" dirty="0">
              <a:latin typeface="Arial" charset="0"/>
            </a:endParaRPr>
          </a:p>
          <a:p>
            <a:pPr eaLnBrk="0" hangingPunct="0"/>
            <a:endParaRPr lang="ru-RU" dirty="0">
              <a:latin typeface="Arial" charset="0"/>
            </a:endParaRPr>
          </a:p>
          <a:p>
            <a:pPr eaLnBrk="0" hangingPunct="0"/>
            <a:r>
              <a:rPr lang="ru-RU" dirty="0">
                <a:latin typeface="Arial" charset="0"/>
              </a:rPr>
              <a:t>φ = </a:t>
            </a:r>
            <a:r>
              <a:rPr lang="ru-RU" dirty="0" err="1">
                <a:latin typeface="Arial" charset="0"/>
              </a:rPr>
              <a:t>arctg</a:t>
            </a:r>
            <a:r>
              <a:rPr lang="ru-RU" dirty="0">
                <a:latin typeface="Arial" charset="0"/>
              </a:rPr>
              <a:t>(</a:t>
            </a:r>
            <a:r>
              <a:rPr lang="ru-RU" dirty="0" err="1">
                <a:latin typeface="Arial" charset="0"/>
              </a:rPr>
              <a:t>I</a:t>
            </a:r>
            <a:r>
              <a:rPr lang="ru-RU" baseline="-30000" dirty="0" err="1">
                <a:latin typeface="Arial" charset="0"/>
              </a:rPr>
              <a:t>р</a:t>
            </a:r>
            <a:r>
              <a:rPr lang="ru-RU" dirty="0">
                <a:latin typeface="Arial" charset="0"/>
              </a:rPr>
              <a:t> / </a:t>
            </a:r>
            <a:r>
              <a:rPr lang="ru-RU" dirty="0" err="1">
                <a:latin typeface="Arial" charset="0"/>
              </a:rPr>
              <a:t>I</a:t>
            </a:r>
            <a:r>
              <a:rPr lang="ru-RU" baseline="-30000" dirty="0" err="1">
                <a:latin typeface="Arial" charset="0"/>
              </a:rPr>
              <a:t>а</a:t>
            </a:r>
            <a:r>
              <a:rPr lang="ru-RU" dirty="0">
                <a:latin typeface="Arial" charset="0"/>
              </a:rPr>
              <a:t>).</a:t>
            </a:r>
          </a:p>
        </p:txBody>
      </p:sp>
      <p:sp>
        <p:nvSpPr>
          <p:cNvPr id="97284" name="AutoShape 5" descr="lf_03018"/>
          <p:cNvSpPr>
            <a:spLocks noChangeAspect="1" noChangeArrowheads="1"/>
          </p:cNvSpPr>
          <p:nvPr/>
        </p:nvSpPr>
        <p:spPr bwMode="auto">
          <a:xfrm>
            <a:off x="2692400" y="3268663"/>
            <a:ext cx="8763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9728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476" y="4797152"/>
            <a:ext cx="2402897" cy="765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821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idx="1"/>
          </p:nvPr>
        </p:nvSpPr>
        <p:spPr>
          <a:xfrm>
            <a:off x="468363" y="1628800"/>
            <a:ext cx="7272287" cy="3600251"/>
          </a:xfrm>
        </p:spPr>
        <p:txBody>
          <a:bodyPr/>
          <a:lstStyle/>
          <a:p>
            <a:pPr eaLnBrk="1" hangingPunct="1"/>
            <a:r>
              <a:rPr lang="ru-RU" dirty="0" err="1" smtClean="0"/>
              <a:t>Өткізгіштер</a:t>
            </a:r>
            <a:r>
              <a:rPr lang="ru-RU" dirty="0" smtClean="0"/>
              <a:t> </a:t>
            </a:r>
            <a:r>
              <a:rPr lang="ru-RU" dirty="0" err="1" smtClean="0"/>
              <a:t>әдісінде</a:t>
            </a:r>
            <a:r>
              <a:rPr lang="ru-RU" dirty="0" smtClean="0"/>
              <a:t> де актив </a:t>
            </a:r>
            <a:r>
              <a:rPr lang="ru-RU" dirty="0" err="1" smtClean="0"/>
              <a:t>және</a:t>
            </a:r>
            <a:r>
              <a:rPr lang="ru-RU" dirty="0" smtClean="0"/>
              <a:t> реактив </a:t>
            </a:r>
            <a:r>
              <a:rPr lang="ru-RU" dirty="0" err="1" smtClean="0"/>
              <a:t>құраушыларға</a:t>
            </a:r>
            <a:r>
              <a:rPr lang="ru-RU" dirty="0" smtClean="0"/>
              <a:t> </a:t>
            </a:r>
            <a:r>
              <a:rPr lang="ru-RU" dirty="0" err="1" smtClean="0"/>
              <a:t>бөлінеді</a:t>
            </a:r>
            <a:r>
              <a:rPr lang="ru-RU" dirty="0" smtClean="0"/>
              <a:t>. </a:t>
            </a:r>
            <a:r>
              <a:rPr lang="ru-RU" dirty="0" err="1" smtClean="0"/>
              <a:t>Токтардың</a:t>
            </a:r>
            <a:r>
              <a:rPr lang="ru-RU" dirty="0" smtClean="0"/>
              <a:t> актив </a:t>
            </a:r>
            <a:r>
              <a:rPr lang="ru-RU" dirty="0" err="1" smtClean="0"/>
              <a:t>қураушысы</a:t>
            </a:r>
            <a:r>
              <a:rPr lang="ru-RU" dirty="0" smtClean="0"/>
              <a:t>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топтарға</a:t>
            </a:r>
            <a:r>
              <a:rPr lang="ru-RU" dirty="0" smtClean="0"/>
              <a:t> </a:t>
            </a:r>
            <a:r>
              <a:rPr lang="ru-RU" dirty="0" err="1" smtClean="0"/>
              <a:t>бөлінеді</a:t>
            </a:r>
            <a:endParaRPr lang="ru-RU" dirty="0" smtClean="0"/>
          </a:p>
        </p:txBody>
      </p:sp>
      <p:pic>
        <p:nvPicPr>
          <p:cNvPr id="9830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29000"/>
            <a:ext cx="4464496" cy="938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8" name="Rectangle 5"/>
          <p:cNvSpPr>
            <a:spLocks noChangeArrowheads="1"/>
          </p:cNvSpPr>
          <p:nvPr/>
        </p:nvSpPr>
        <p:spPr bwMode="auto">
          <a:xfrm>
            <a:off x="683568" y="4653136"/>
            <a:ext cx="81726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ru-RU" dirty="0" err="1"/>
              <a:t>Мұнда</a:t>
            </a:r>
            <a:r>
              <a:rPr lang="ru-RU" dirty="0"/>
              <a:t>  g</a:t>
            </a:r>
            <a:r>
              <a:rPr lang="ru-RU" sz="2000" dirty="0"/>
              <a:t>1</a:t>
            </a:r>
            <a:r>
              <a:rPr lang="ru-RU" dirty="0"/>
              <a:t> = R</a:t>
            </a:r>
            <a:r>
              <a:rPr lang="ru-RU" sz="2000" dirty="0"/>
              <a:t>1</a:t>
            </a:r>
            <a:r>
              <a:rPr lang="ru-RU" dirty="0"/>
              <a:t> / Z</a:t>
            </a:r>
            <a:r>
              <a:rPr lang="ru-RU" sz="2000" dirty="0"/>
              <a:t>12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тармақтың</a:t>
            </a:r>
            <a:r>
              <a:rPr lang="ru-RU" dirty="0"/>
              <a:t> актив </a:t>
            </a:r>
            <a:r>
              <a:rPr lang="ru-RU" dirty="0" err="1"/>
              <a:t>өткізгіштігі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4796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316912" cy="3717032"/>
          </a:xfrm>
        </p:spPr>
        <p:txBody>
          <a:bodyPr/>
          <a:lstStyle/>
          <a:p>
            <a:pPr eaLnBrk="1" hangingPunct="1"/>
            <a:r>
              <a:rPr lang="ru-RU" dirty="0" err="1" smtClean="0"/>
              <a:t>Сәйкесінше</a:t>
            </a:r>
            <a:r>
              <a:rPr lang="ru-RU" dirty="0" smtClean="0"/>
              <a:t>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тармақ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err="1" smtClean="0"/>
              <a:t>Мұнда</a:t>
            </a:r>
            <a:r>
              <a:rPr lang="ru-RU" dirty="0" smtClean="0"/>
              <a:t> g</a:t>
            </a:r>
            <a:r>
              <a:rPr lang="ru-RU" sz="2000" dirty="0" smtClean="0"/>
              <a:t>2</a:t>
            </a:r>
            <a:r>
              <a:rPr lang="ru-RU" dirty="0" smtClean="0"/>
              <a:t> = R</a:t>
            </a:r>
            <a:r>
              <a:rPr lang="ru-RU" sz="2000" dirty="0" smtClean="0"/>
              <a:t>2</a:t>
            </a:r>
            <a:r>
              <a:rPr lang="ru-RU" dirty="0" smtClean="0"/>
              <a:t> / Z</a:t>
            </a:r>
            <a:r>
              <a:rPr lang="ru-RU" sz="2000" dirty="0" smtClean="0"/>
              <a:t>22</a:t>
            </a:r>
            <a:r>
              <a:rPr lang="ru-RU" dirty="0" smtClean="0"/>
              <a:t>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тармақтың</a:t>
            </a:r>
            <a:r>
              <a:rPr lang="ru-RU" dirty="0" smtClean="0"/>
              <a:t> актив </a:t>
            </a:r>
            <a:r>
              <a:rPr lang="ru-RU" dirty="0" err="1" smtClean="0"/>
              <a:t>өткізгіштігі</a:t>
            </a:r>
            <a:r>
              <a:rPr lang="ru-RU" dirty="0" smtClean="0"/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g = g1 + g2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  <a:r>
              <a:rPr lang="ru-RU" dirty="0" err="1" smtClean="0"/>
              <a:t>бүгіл</a:t>
            </a:r>
            <a:r>
              <a:rPr lang="ru-RU" dirty="0" smtClean="0"/>
              <a:t> </a:t>
            </a:r>
            <a:r>
              <a:rPr lang="ru-RU" dirty="0" err="1" smtClean="0"/>
              <a:t>тізбектің</a:t>
            </a:r>
            <a:r>
              <a:rPr lang="ru-RU" dirty="0" smtClean="0"/>
              <a:t> актив </a:t>
            </a:r>
            <a:r>
              <a:rPr lang="ru-RU" dirty="0" err="1" smtClean="0"/>
              <a:t>өткізгіштігі</a:t>
            </a:r>
            <a:r>
              <a:rPr lang="ru-RU" dirty="0" smtClean="0"/>
              <a:t>.</a:t>
            </a:r>
          </a:p>
        </p:txBody>
      </p:sp>
      <p:pic>
        <p:nvPicPr>
          <p:cNvPr id="9933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389042"/>
            <a:ext cx="4427601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8596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333375"/>
            <a:ext cx="7850187" cy="6119813"/>
          </a:xfrm>
        </p:spPr>
        <p:txBody>
          <a:bodyPr/>
          <a:lstStyle/>
          <a:p>
            <a:pPr eaLnBrk="1" hangingPunct="1"/>
            <a:r>
              <a:rPr lang="ru-RU" smtClean="0"/>
              <a:t>Токтардың реактив құраушылары</a:t>
            </a:r>
          </a:p>
        </p:txBody>
      </p:sp>
      <p:sp>
        <p:nvSpPr>
          <p:cNvPr id="100355" name="Rectangle 6"/>
          <p:cNvSpPr>
            <a:spLocks noChangeArrowheads="1"/>
          </p:cNvSpPr>
          <p:nvPr/>
        </p:nvSpPr>
        <p:spPr bwMode="auto">
          <a:xfrm>
            <a:off x="250825" y="4005263"/>
            <a:ext cx="86407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/>
              <a:t>Мұнда  b</a:t>
            </a:r>
            <a:r>
              <a:rPr lang="ru-RU" sz="2000"/>
              <a:t>1</a:t>
            </a:r>
            <a:r>
              <a:rPr lang="ru-RU"/>
              <a:t> және b</a:t>
            </a:r>
            <a:r>
              <a:rPr lang="ru-RU" sz="2000"/>
              <a:t>2</a:t>
            </a:r>
            <a:r>
              <a:rPr lang="ru-RU"/>
              <a:t> – тармақтардың реактив құраушылары b</a:t>
            </a:r>
            <a:r>
              <a:rPr lang="ru-RU" sz="2000"/>
              <a:t>1</a:t>
            </a:r>
            <a:r>
              <a:rPr lang="ru-RU"/>
              <a:t> = X</a:t>
            </a:r>
            <a:r>
              <a:rPr lang="ru-RU" sz="2000"/>
              <a:t>L</a:t>
            </a:r>
            <a:r>
              <a:rPr lang="ru-RU"/>
              <a:t> / Z</a:t>
            </a:r>
            <a:r>
              <a:rPr lang="ru-RU" sz="2000"/>
              <a:t>12</a:t>
            </a:r>
            <a:r>
              <a:rPr lang="ru-RU"/>
              <a:t>, b</a:t>
            </a:r>
            <a:r>
              <a:rPr lang="ru-RU" sz="2000"/>
              <a:t>2</a:t>
            </a:r>
            <a:r>
              <a:rPr lang="ru-RU"/>
              <a:t> = X</a:t>
            </a:r>
            <a:r>
              <a:rPr lang="ru-RU" sz="2000"/>
              <a:t>C</a:t>
            </a:r>
            <a:r>
              <a:rPr lang="ru-RU"/>
              <a:t> / Z</a:t>
            </a:r>
            <a:r>
              <a:rPr lang="ru-RU" sz="2000"/>
              <a:t>22</a:t>
            </a:r>
            <a:r>
              <a:rPr lang="ru-RU"/>
              <a:t>. </a:t>
            </a:r>
          </a:p>
          <a:p>
            <a:r>
              <a:rPr lang="ru-RU"/>
              <a:t>	Бүкіл тізбектің реактив өткізгіштіктері:</a:t>
            </a:r>
          </a:p>
          <a:p>
            <a:pPr algn="ctr"/>
            <a:r>
              <a:rPr lang="ru-RU"/>
              <a:t>b = b</a:t>
            </a:r>
            <a:r>
              <a:rPr lang="ru-RU" sz="2000"/>
              <a:t>1</a:t>
            </a:r>
            <a:r>
              <a:rPr lang="ru-RU"/>
              <a:t> - b</a:t>
            </a:r>
            <a:r>
              <a:rPr lang="ru-RU" sz="2000"/>
              <a:t>2</a:t>
            </a:r>
            <a:r>
              <a:rPr lang="ru-RU"/>
              <a:t>.</a:t>
            </a:r>
          </a:p>
        </p:txBody>
      </p:sp>
      <p:pic>
        <p:nvPicPr>
          <p:cNvPr id="10035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412875"/>
            <a:ext cx="5976937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604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smtClean="0"/>
              <a:t>Ом және Кирхгоф заңдарының комплекстік түрі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Ом заңы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Ом заңының комплекстік түрі: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Í = Ú / </a:t>
            </a:r>
            <a:r>
              <a:rPr lang="ru-RU" u="sng" smtClean="0"/>
              <a:t>Z</a:t>
            </a:r>
          </a:p>
        </p:txBody>
      </p:sp>
      <p:pic>
        <p:nvPicPr>
          <p:cNvPr id="1013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7596336" cy="141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556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-458788"/>
            <a:ext cx="7313613" cy="730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066087" cy="3815705"/>
          </a:xfrm>
        </p:spPr>
        <p:txBody>
          <a:bodyPr/>
          <a:lstStyle/>
          <a:p>
            <a:pPr eaLnBrk="1" hangingPunct="1"/>
            <a:r>
              <a:rPr lang="ru-RU" dirty="0" err="1" smtClean="0"/>
              <a:t>Айнымалы</a:t>
            </a:r>
            <a:r>
              <a:rPr lang="ru-RU" dirty="0" smtClean="0"/>
              <a:t> </a:t>
            </a:r>
            <a:r>
              <a:rPr lang="ru-RU" dirty="0" err="1" smtClean="0"/>
              <a:t>тізбек</a:t>
            </a:r>
            <a:r>
              <a:rPr lang="ru-RU" dirty="0" smtClean="0"/>
              <a:t> </a:t>
            </a:r>
            <a:r>
              <a:rPr lang="ru-RU" dirty="0" err="1" smtClean="0"/>
              <a:t>бөлігінің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кедергісі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бөлігі</a:t>
            </a:r>
            <a:r>
              <a:rPr lang="ru-RU" dirty="0" smtClean="0"/>
              <a:t> </a:t>
            </a:r>
            <a:r>
              <a:rPr lang="ru-RU" dirty="0" err="1" smtClean="0"/>
              <a:t>белсенді</a:t>
            </a:r>
            <a:r>
              <a:rPr lang="ru-RU" dirty="0" smtClean="0"/>
              <a:t> </a:t>
            </a:r>
            <a:r>
              <a:rPr lang="ru-RU" dirty="0" err="1" smtClean="0"/>
              <a:t>кедергі</a:t>
            </a:r>
            <a:r>
              <a:rPr lang="ru-RU" dirty="0" smtClean="0"/>
              <a:t> </a:t>
            </a:r>
            <a:r>
              <a:rPr lang="ru-RU" dirty="0" err="1" smtClean="0"/>
              <a:t>мәніне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келетін</a:t>
            </a:r>
            <a:r>
              <a:rPr lang="ru-RU" dirty="0" smtClean="0"/>
              <a:t>, ал </a:t>
            </a:r>
            <a:r>
              <a:rPr lang="ru-RU" dirty="0" err="1" smtClean="0"/>
              <a:t>жорамал</a:t>
            </a:r>
            <a:r>
              <a:rPr lang="ru-RU" dirty="0" smtClean="0"/>
              <a:t> </a:t>
            </a:r>
            <a:r>
              <a:rPr lang="ru-RU" dirty="0" err="1" smtClean="0"/>
              <a:t>бөлігіндегі</a:t>
            </a:r>
            <a:r>
              <a:rPr lang="ru-RU" dirty="0" smtClean="0"/>
              <a:t> реактив </a:t>
            </a:r>
            <a:r>
              <a:rPr lang="ru-RU" dirty="0" err="1" smtClean="0"/>
              <a:t>кедергіге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комплексті</a:t>
            </a:r>
            <a:r>
              <a:rPr lang="ru-RU" dirty="0" smtClean="0"/>
              <a:t> </a:t>
            </a:r>
            <a:r>
              <a:rPr lang="ru-RU" dirty="0" err="1" smtClean="0"/>
              <a:t>санды</a:t>
            </a:r>
            <a:r>
              <a:rPr lang="ru-RU" dirty="0" smtClean="0"/>
              <a:t> </a:t>
            </a:r>
            <a:r>
              <a:rPr lang="ru-RU" dirty="0" err="1" smtClean="0"/>
              <a:t>айтады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dirty="0" err="1" smtClean="0"/>
              <a:t>Комплексті</a:t>
            </a:r>
            <a:r>
              <a:rPr lang="ru-RU" dirty="0" smtClean="0"/>
              <a:t> </a:t>
            </a:r>
            <a:r>
              <a:rPr lang="ru-RU" dirty="0" err="1" smtClean="0"/>
              <a:t>санның</a:t>
            </a:r>
            <a:r>
              <a:rPr lang="ru-RU" dirty="0" smtClean="0"/>
              <a:t> </a:t>
            </a:r>
            <a:r>
              <a:rPr lang="ru-RU" dirty="0" err="1" smtClean="0"/>
              <a:t>жазылу</a:t>
            </a:r>
            <a:r>
              <a:rPr lang="ru-RU" dirty="0" smtClean="0"/>
              <a:t> </a:t>
            </a:r>
            <a:r>
              <a:rPr lang="ru-RU" dirty="0" err="1" smtClean="0"/>
              <a:t>түріне</a:t>
            </a:r>
            <a:r>
              <a:rPr lang="ru-RU" dirty="0" smtClean="0"/>
              <a:t> </a:t>
            </a:r>
            <a:r>
              <a:rPr lang="ru-RU" dirty="0" err="1" smtClean="0"/>
              <a:t>қарай,тізбектің</a:t>
            </a:r>
            <a:r>
              <a:rPr lang="ru-RU" dirty="0" smtClean="0"/>
              <a:t> </a:t>
            </a:r>
            <a:r>
              <a:rPr lang="ru-RU" dirty="0" err="1" smtClean="0"/>
              <a:t>сипатын</a:t>
            </a:r>
            <a:r>
              <a:rPr lang="ru-RU" dirty="0" smtClean="0"/>
              <a:t> </a:t>
            </a:r>
            <a:r>
              <a:rPr lang="ru-RU" dirty="0" err="1" smtClean="0"/>
              <a:t>анықтауға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R + j X — </a:t>
            </a:r>
            <a:r>
              <a:rPr lang="ru-RU" dirty="0" err="1" smtClean="0"/>
              <a:t>активті-индуктивті</a:t>
            </a:r>
            <a:r>
              <a:rPr lang="ru-RU" dirty="0" smtClean="0"/>
              <a:t> </a:t>
            </a:r>
            <a:r>
              <a:rPr lang="ru-RU" dirty="0" err="1" smtClean="0"/>
              <a:t>кедергі</a:t>
            </a:r>
            <a:r>
              <a:rPr lang="ru-RU" dirty="0" smtClean="0"/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R – j X — </a:t>
            </a:r>
            <a:r>
              <a:rPr lang="ru-RU" dirty="0" err="1" smtClean="0"/>
              <a:t>активті-сыйымдылықты</a:t>
            </a:r>
            <a:r>
              <a:rPr lang="ru-RU" dirty="0" smtClean="0"/>
              <a:t> </a:t>
            </a:r>
            <a:r>
              <a:rPr lang="ru-RU" dirty="0" err="1" smtClean="0"/>
              <a:t>кедергі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257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Мысал: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116013" y="7677150"/>
            <a:ext cx="71437" cy="40433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84538"/>
            <a:ext cx="831691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978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>комплекс түріндегі Кирхгофтың бірінші заңы</a:t>
            </a:r>
            <a:br>
              <a:rPr lang="ru-RU" sz="3200" b="1" smtClean="0"/>
            </a:br>
            <a:endParaRPr lang="ru-RU" sz="3200" smtClean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Токтардың түйіндегі комплексті әсер етуші мәндерінің алгебралық қосындысы нольге тең. </a:t>
            </a:r>
          </a:p>
        </p:txBody>
      </p: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01008"/>
            <a:ext cx="1573508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552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642938"/>
            <a:ext cx="731361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smtClean="0"/>
              <a:t>комплекс түріндегі Кирхгофтың екінші заңы </a:t>
            </a:r>
            <a:br>
              <a:rPr lang="ru-RU" sz="3200" b="1" smtClean="0"/>
            </a:br>
            <a:endParaRPr lang="ru-RU" sz="3200" b="1" smtClean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1827213"/>
            <a:ext cx="7313612" cy="3114675"/>
          </a:xfrm>
        </p:spPr>
        <p:txBody>
          <a:bodyPr/>
          <a:lstStyle/>
          <a:p>
            <a:pPr eaLnBrk="1" hangingPunct="1"/>
            <a:r>
              <a:rPr lang="ru-RU" sz="2500" smtClean="0"/>
              <a:t>Электр тізбегінің тұйықталған бөлігіндегі ЭҚК-ның комплексті мәндерінің алгебралық қосындысы ондағы комплексті кернеулердің алгебралық қосындысына тең.</a:t>
            </a:r>
          </a:p>
        </p:txBody>
      </p:sp>
      <p:pic>
        <p:nvPicPr>
          <p:cNvPr id="1054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813178"/>
            <a:ext cx="2232248" cy="855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91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30276" y="476672"/>
            <a:ext cx="6480323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err="1" smtClean="0"/>
              <a:t>Қуаттың</a:t>
            </a:r>
            <a:r>
              <a:rPr lang="ru-RU" sz="4000" dirty="0" smtClean="0"/>
              <a:t> </a:t>
            </a:r>
            <a:r>
              <a:rPr lang="ru-RU" sz="4000" dirty="0" err="1" smtClean="0"/>
              <a:t>комплекстік</a:t>
            </a:r>
            <a:r>
              <a:rPr lang="ru-RU" sz="4000" dirty="0" smtClean="0"/>
              <a:t> </a:t>
            </a:r>
            <a:r>
              <a:rPr lang="ru-RU" sz="4000" dirty="0" err="1" smtClean="0"/>
              <a:t>түрі</a:t>
            </a:r>
            <a:endParaRPr lang="ru-RU" sz="4000" dirty="0" smtClean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827213"/>
            <a:ext cx="7856537" cy="21066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Символдық әдісті қолданғанда қуат ұғымдарын қолдануға болады. Дегенмен комплексті түрде тек толық қуат жазылуы мүмкін:</a:t>
            </a:r>
          </a:p>
        </p:txBody>
      </p:sp>
      <p:sp>
        <p:nvSpPr>
          <p:cNvPr id="106500" name="Rectangle 5"/>
          <p:cNvSpPr>
            <a:spLocks noChangeArrowheads="1"/>
          </p:cNvSpPr>
          <p:nvPr/>
        </p:nvSpPr>
        <p:spPr bwMode="auto">
          <a:xfrm>
            <a:off x="1023274" y="4365104"/>
            <a:ext cx="6754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dirty="0"/>
              <a:t>где       — </a:t>
            </a:r>
            <a:r>
              <a:rPr lang="ru-RU" dirty="0" err="1"/>
              <a:t>комплексті</a:t>
            </a:r>
            <a:r>
              <a:rPr lang="ru-RU" dirty="0"/>
              <a:t> </a:t>
            </a:r>
            <a:r>
              <a:rPr lang="ru-RU" dirty="0" err="1"/>
              <a:t>түйіндес</a:t>
            </a:r>
            <a:r>
              <a:rPr lang="ru-RU" dirty="0"/>
              <a:t> ток </a:t>
            </a:r>
          </a:p>
        </p:txBody>
      </p:sp>
      <p:pic>
        <p:nvPicPr>
          <p:cNvPr id="10650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535" y="3252327"/>
            <a:ext cx="606712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2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3" t="25695" r="36709"/>
          <a:stretch/>
        </p:blipFill>
        <p:spPr bwMode="auto">
          <a:xfrm>
            <a:off x="1516539" y="4361656"/>
            <a:ext cx="327991" cy="50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03" name="Rectangle 8"/>
          <p:cNvSpPr>
            <a:spLocks noChangeArrowheads="1"/>
          </p:cNvSpPr>
          <p:nvPr/>
        </p:nvSpPr>
        <p:spPr bwMode="auto">
          <a:xfrm>
            <a:off x="2051720" y="5013176"/>
            <a:ext cx="55705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dirty="0"/>
              <a:t>S </a:t>
            </a:r>
            <a:r>
              <a:rPr lang="ru-RU" dirty="0" err="1"/>
              <a:t>cos</a:t>
            </a:r>
            <a:r>
              <a:rPr lang="ru-RU" dirty="0"/>
              <a:t> φ ± j S </a:t>
            </a:r>
            <a:r>
              <a:rPr lang="ru-RU" dirty="0" err="1"/>
              <a:t>sin</a:t>
            </a:r>
            <a:r>
              <a:rPr lang="ru-RU" dirty="0"/>
              <a:t> φ = P ± j Q.</a:t>
            </a:r>
          </a:p>
        </p:txBody>
      </p:sp>
    </p:spTree>
    <p:extLst>
      <p:ext uri="{BB962C8B-B14F-4D97-AF65-F5344CB8AC3E}">
        <p14:creationId xmlns:p14="http://schemas.microsoft.com/office/powerpoint/2010/main" val="166341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Айнымалы ток тізбектеріндегі қуат 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R элемеенті үшін (резистор)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P = U I cos φ,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Р шамасы ток пен кернеудің әсерлік мәндерінің көбейтіндісіне тең. Және ол актив қуат деп аталады. Өлшем бірлігі Ватт (Вт)</a:t>
            </a:r>
          </a:p>
        </p:txBody>
      </p:sp>
    </p:spTree>
    <p:extLst>
      <p:ext uri="{BB962C8B-B14F-4D97-AF65-F5344CB8AC3E}">
        <p14:creationId xmlns:p14="http://schemas.microsoft.com/office/powerpoint/2010/main" val="2553614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204864"/>
            <a:ext cx="7921625" cy="331164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err="1" smtClean="0"/>
              <a:t>Комплексті</a:t>
            </a:r>
            <a:r>
              <a:rPr lang="ru-RU" dirty="0" smtClean="0"/>
              <a:t> </a:t>
            </a:r>
            <a:r>
              <a:rPr lang="ru-RU" dirty="0" err="1" smtClean="0"/>
              <a:t>түрдегі</a:t>
            </a:r>
            <a:r>
              <a:rPr lang="ru-RU" dirty="0" smtClean="0"/>
              <a:t> </a:t>
            </a:r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қуат</a:t>
            </a:r>
            <a:r>
              <a:rPr lang="ru-RU" dirty="0" smtClean="0"/>
              <a:t> </a:t>
            </a:r>
            <a:r>
              <a:rPr lang="ru-RU" dirty="0" err="1" smtClean="0"/>
              <a:t>комплексті</a:t>
            </a:r>
            <a:r>
              <a:rPr lang="ru-RU" dirty="0" smtClean="0"/>
              <a:t> сан </a:t>
            </a:r>
            <a:r>
              <a:rPr lang="ru-RU" dirty="0" err="1" smtClean="0"/>
              <a:t>түрінде</a:t>
            </a:r>
            <a:r>
              <a:rPr lang="ru-RU" dirty="0" smtClean="0"/>
              <a:t> </a:t>
            </a:r>
            <a:r>
              <a:rPr lang="ru-RU" dirty="0" err="1" smtClean="0"/>
              <a:t>жазылады</a:t>
            </a:r>
            <a:r>
              <a:rPr lang="ru-RU" dirty="0" smtClean="0"/>
              <a:t>, </a:t>
            </a:r>
            <a:r>
              <a:rPr lang="ru-RU" dirty="0" err="1" smtClean="0"/>
              <a:t>нақты</a:t>
            </a:r>
            <a:r>
              <a:rPr lang="ru-RU" dirty="0" smtClean="0"/>
              <a:t> саны </a:t>
            </a:r>
            <a:r>
              <a:rPr lang="ru-RU" dirty="0" err="1" smtClean="0"/>
              <a:t>қарастырылған</a:t>
            </a:r>
            <a:r>
              <a:rPr lang="ru-RU" dirty="0" smtClean="0"/>
              <a:t> </a:t>
            </a:r>
            <a:r>
              <a:rPr lang="ru-RU" dirty="0" err="1" smtClean="0"/>
              <a:t>бөліктің</a:t>
            </a:r>
            <a:r>
              <a:rPr lang="ru-RU" dirty="0" smtClean="0"/>
              <a:t> актив </a:t>
            </a:r>
            <a:r>
              <a:rPr lang="ru-RU" dirty="0" err="1" smtClean="0"/>
              <a:t>қуатын</a:t>
            </a:r>
            <a:r>
              <a:rPr lang="ru-RU" dirty="0" smtClean="0"/>
              <a:t> </a:t>
            </a:r>
            <a:r>
              <a:rPr lang="ru-RU" dirty="0" err="1" smtClean="0"/>
              <a:t>көрсетсе</a:t>
            </a:r>
            <a:r>
              <a:rPr lang="ru-RU" dirty="0" smtClean="0"/>
              <a:t>, </a:t>
            </a:r>
            <a:r>
              <a:rPr lang="ru-RU" dirty="0" err="1" smtClean="0"/>
              <a:t>жорамал</a:t>
            </a:r>
            <a:r>
              <a:rPr lang="ru-RU" dirty="0" smtClean="0"/>
              <a:t> </a:t>
            </a:r>
            <a:r>
              <a:rPr lang="ru-RU" dirty="0" err="1" smtClean="0"/>
              <a:t>бөліктің</a:t>
            </a:r>
            <a:r>
              <a:rPr lang="ru-RU" dirty="0" smtClean="0"/>
              <a:t> </a:t>
            </a:r>
            <a:r>
              <a:rPr lang="ru-RU" dirty="0" err="1" smtClean="0"/>
              <a:t>коэффициенті</a:t>
            </a:r>
            <a:r>
              <a:rPr lang="ru-RU" dirty="0" smtClean="0"/>
              <a:t> реактив </a:t>
            </a:r>
            <a:r>
              <a:rPr lang="ru-RU" dirty="0" err="1" smtClean="0"/>
              <a:t>қуатты</a:t>
            </a:r>
            <a:r>
              <a:rPr lang="ru-RU" dirty="0" smtClean="0"/>
              <a:t> </a:t>
            </a:r>
            <a:r>
              <a:rPr lang="ru-RU" dirty="0" err="1" smtClean="0"/>
              <a:t>көрсетеді</a:t>
            </a:r>
            <a:r>
              <a:rPr lang="ru-RU" dirty="0" smtClean="0"/>
              <a:t>. </a:t>
            </a:r>
            <a:r>
              <a:rPr lang="ru-RU" dirty="0" err="1" smtClean="0"/>
              <a:t>Жорамал</a:t>
            </a:r>
            <a:r>
              <a:rPr lang="ru-RU" dirty="0" smtClean="0"/>
              <a:t> </a:t>
            </a:r>
            <a:r>
              <a:rPr lang="ru-RU" dirty="0" err="1" smtClean="0"/>
              <a:t>бөліктің</a:t>
            </a:r>
            <a:r>
              <a:rPr lang="ru-RU" dirty="0" smtClean="0"/>
              <a:t> </a:t>
            </a:r>
            <a:r>
              <a:rPr lang="ru-RU" dirty="0" err="1" smtClean="0"/>
              <a:t>алдындағы</a:t>
            </a:r>
            <a:r>
              <a:rPr lang="ru-RU" dirty="0" smtClean="0"/>
              <a:t> </a:t>
            </a:r>
            <a:r>
              <a:rPr lang="ru-RU" dirty="0" err="1" smtClean="0"/>
              <a:t>таңба</a:t>
            </a:r>
            <a:r>
              <a:rPr lang="ru-RU" dirty="0" smtClean="0"/>
              <a:t>: “+” </a:t>
            </a:r>
            <a:r>
              <a:rPr lang="ru-RU" dirty="0" err="1" smtClean="0"/>
              <a:t>таңбасында</a:t>
            </a:r>
            <a:r>
              <a:rPr lang="ru-RU" dirty="0" smtClean="0"/>
              <a:t>, </a:t>
            </a:r>
            <a:r>
              <a:rPr lang="ru-RU" dirty="0" err="1" smtClean="0"/>
              <a:t>кернек</a:t>
            </a:r>
            <a:r>
              <a:rPr lang="ru-RU" dirty="0" smtClean="0"/>
              <a:t> </a:t>
            </a:r>
            <a:r>
              <a:rPr lang="ru-RU" dirty="0" err="1" smtClean="0"/>
              <a:t>токтан</a:t>
            </a:r>
            <a:r>
              <a:rPr lang="ru-RU" dirty="0" smtClean="0"/>
              <a:t> </a:t>
            </a:r>
            <a:r>
              <a:rPr lang="ru-RU" dirty="0" err="1" smtClean="0"/>
              <a:t>озып</a:t>
            </a:r>
            <a:r>
              <a:rPr lang="ru-RU" dirty="0" smtClean="0"/>
              <a:t> </a:t>
            </a:r>
            <a:r>
              <a:rPr lang="ru-RU" dirty="0" err="1" smtClean="0"/>
              <a:t>отырады</a:t>
            </a:r>
            <a:r>
              <a:rPr lang="ru-RU" dirty="0" smtClean="0"/>
              <a:t>, </a:t>
            </a:r>
            <a:r>
              <a:rPr lang="ru-RU" dirty="0" err="1" smtClean="0"/>
              <a:t>жүктеме</a:t>
            </a:r>
            <a:r>
              <a:rPr lang="ru-RU" dirty="0" smtClean="0"/>
              <a:t> – </a:t>
            </a:r>
            <a:r>
              <a:rPr lang="ru-RU" dirty="0" err="1" smtClean="0"/>
              <a:t>активті-индуктивті</a:t>
            </a:r>
            <a:r>
              <a:rPr lang="ru-RU" dirty="0" smtClean="0"/>
              <a:t>; “–” </a:t>
            </a:r>
            <a:r>
              <a:rPr lang="ru-RU" dirty="0" err="1" smtClean="0"/>
              <a:t>таңбалы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, </a:t>
            </a:r>
            <a:r>
              <a:rPr lang="ru-RU" dirty="0" err="1" smtClean="0"/>
              <a:t>жүктеме</a:t>
            </a:r>
            <a:r>
              <a:rPr lang="ru-RU" dirty="0" smtClean="0"/>
              <a:t> </a:t>
            </a:r>
            <a:r>
              <a:rPr lang="ru-RU" dirty="0" err="1" smtClean="0"/>
              <a:t>активті-сыйымдылықты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991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idx="1"/>
          </p:nvPr>
        </p:nvSpPr>
        <p:spPr>
          <a:xfrm>
            <a:off x="1166813" y="1628800"/>
            <a:ext cx="7313612" cy="863377"/>
          </a:xfrm>
        </p:spPr>
        <p:txBody>
          <a:bodyPr/>
          <a:lstStyle/>
          <a:p>
            <a:pPr eaLnBrk="1" hangingPunct="1"/>
            <a:r>
              <a:rPr lang="ru-RU" b="1" dirty="0" smtClean="0"/>
              <a:t>L </a:t>
            </a:r>
            <a:r>
              <a:rPr lang="ru-RU" b="1" dirty="0" err="1" smtClean="0"/>
              <a:t>элементі</a:t>
            </a:r>
            <a:r>
              <a:rPr lang="ru-RU" b="1" dirty="0" smtClean="0"/>
              <a:t> </a:t>
            </a:r>
            <a:r>
              <a:rPr lang="ru-RU" b="1" dirty="0" err="1" smtClean="0"/>
              <a:t>үшін</a:t>
            </a:r>
            <a:r>
              <a:rPr lang="ru-RU" b="1" dirty="0" smtClean="0"/>
              <a:t> (</a:t>
            </a:r>
            <a:r>
              <a:rPr lang="ru-RU" b="1" dirty="0" err="1" smtClean="0"/>
              <a:t>индуктивтілік</a:t>
            </a:r>
            <a:r>
              <a:rPr lang="ru-RU" b="1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sp>
        <p:nvSpPr>
          <p:cNvPr id="90115" name="Rectangle 4"/>
          <p:cNvSpPr>
            <a:spLocks noChangeArrowheads="1"/>
          </p:cNvSpPr>
          <p:nvPr/>
        </p:nvSpPr>
        <p:spPr bwMode="auto">
          <a:xfrm>
            <a:off x="539552" y="2852936"/>
            <a:ext cx="813593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Индуктивтіліктегі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қуаттың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сандық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бағасы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шамасы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Оны реактив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қуат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индуктивті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Өлшем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бірлігі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Вар (вольт-ампер реактив).</a:t>
            </a:r>
          </a:p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= U</a:t>
            </a:r>
            <a:r>
              <a:rPr lang="en-US" sz="3200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φ</a:t>
            </a:r>
          </a:p>
        </p:txBody>
      </p:sp>
    </p:spTree>
    <p:extLst>
      <p:ext uri="{BB962C8B-B14F-4D97-AF65-F5344CB8AC3E}">
        <p14:creationId xmlns:p14="http://schemas.microsoft.com/office/powerpoint/2010/main" val="121681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idx="1"/>
          </p:nvPr>
        </p:nvSpPr>
        <p:spPr>
          <a:xfrm>
            <a:off x="787400" y="1484784"/>
            <a:ext cx="7640637" cy="864518"/>
          </a:xfrm>
        </p:spPr>
        <p:txBody>
          <a:bodyPr/>
          <a:lstStyle/>
          <a:p>
            <a:pPr eaLnBrk="1" hangingPunct="1"/>
            <a:r>
              <a:rPr lang="ru-RU" b="1" dirty="0" smtClean="0"/>
              <a:t>С </a:t>
            </a:r>
            <a:r>
              <a:rPr lang="ru-RU" b="1" dirty="0" err="1" smtClean="0"/>
              <a:t>элементі</a:t>
            </a:r>
            <a:r>
              <a:rPr lang="ru-RU" b="1" dirty="0" smtClean="0"/>
              <a:t> </a:t>
            </a:r>
            <a:r>
              <a:rPr lang="ru-RU" b="1" dirty="0" err="1" smtClean="0"/>
              <a:t>үшін</a:t>
            </a:r>
            <a:r>
              <a:rPr lang="ru-RU" b="1" dirty="0" smtClean="0"/>
              <a:t> (</a:t>
            </a:r>
            <a:r>
              <a:rPr lang="ru-RU" b="1" dirty="0" err="1" smtClean="0"/>
              <a:t>сыйымдылық</a:t>
            </a:r>
            <a:r>
              <a:rPr lang="ru-RU" b="1" dirty="0" smtClean="0"/>
              <a:t>) </a:t>
            </a:r>
          </a:p>
        </p:txBody>
      </p:sp>
      <p:sp>
        <p:nvSpPr>
          <p:cNvPr id="91139" name="Rectangle 4"/>
          <p:cNvSpPr>
            <a:spLocks noChangeArrowheads="1"/>
          </p:cNvSpPr>
          <p:nvPr/>
        </p:nvSpPr>
        <p:spPr bwMode="auto">
          <a:xfrm>
            <a:off x="539750" y="2603609"/>
            <a:ext cx="813593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Индуктивтіктегідей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шамасы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реактив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сыйымдылықты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қуат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Өлшем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бірлігі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Qс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φ,</a:t>
            </a:r>
          </a:p>
        </p:txBody>
      </p:sp>
    </p:spTree>
    <p:extLst>
      <p:ext uri="{BB962C8B-B14F-4D97-AF65-F5344CB8AC3E}">
        <p14:creationId xmlns:p14="http://schemas.microsoft.com/office/powerpoint/2010/main" val="372831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-531813"/>
            <a:ext cx="7313613" cy="174625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268760"/>
            <a:ext cx="8064500" cy="1342479"/>
          </a:xfrm>
        </p:spPr>
        <p:txBody>
          <a:bodyPr/>
          <a:lstStyle/>
          <a:p>
            <a:pPr eaLnBrk="1" hangingPunct="1"/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тізбекте</a:t>
            </a:r>
            <a:r>
              <a:rPr lang="ru-RU" dirty="0" smtClean="0"/>
              <a:t> R, L </a:t>
            </a:r>
            <a:r>
              <a:rPr lang="ru-RU" dirty="0" err="1" smtClean="0"/>
              <a:t>және</a:t>
            </a:r>
            <a:r>
              <a:rPr lang="ru-RU" dirty="0" smtClean="0"/>
              <a:t> С </a:t>
            </a:r>
            <a:r>
              <a:rPr lang="ru-RU" dirty="0" err="1" smtClean="0"/>
              <a:t>элементтері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, </a:t>
            </a:r>
            <a:r>
              <a:rPr lang="ru-RU" dirty="0" err="1" smtClean="0"/>
              <a:t>онда</a:t>
            </a:r>
            <a:r>
              <a:rPr lang="ru-RU" dirty="0" smtClean="0"/>
              <a:t> </a:t>
            </a:r>
            <a:r>
              <a:rPr lang="ru-RU" dirty="0" err="1" smtClean="0"/>
              <a:t>активті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реактивті</a:t>
            </a:r>
            <a:r>
              <a:rPr lang="ru-RU" dirty="0" smtClean="0"/>
              <a:t> </a:t>
            </a:r>
            <a:r>
              <a:rPr lang="ru-RU" dirty="0" err="1" smtClean="0"/>
              <a:t>қуаттар</a:t>
            </a:r>
            <a:r>
              <a:rPr lang="ru-RU" dirty="0" smtClean="0"/>
              <a:t>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түрде</a:t>
            </a:r>
            <a:r>
              <a:rPr lang="ru-RU" dirty="0" smtClean="0"/>
              <a:t> </a:t>
            </a:r>
            <a:r>
              <a:rPr lang="ru-RU" dirty="0" err="1" smtClean="0"/>
              <a:t>анықталады</a:t>
            </a:r>
            <a:r>
              <a:rPr lang="ru-RU" dirty="0" smtClean="0"/>
              <a:t>: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3739511" y="2852936"/>
            <a:ext cx="190468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P = U 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φ,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Q = Q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- Q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Q = U 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φ,</a:t>
            </a: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928688" y="5214938"/>
            <a:ext cx="7526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/>
              <a:t>Мұнда φ – фазалардың ығысу бұрышы</a:t>
            </a:r>
          </a:p>
        </p:txBody>
      </p:sp>
    </p:spTree>
    <p:extLst>
      <p:ext uri="{BB962C8B-B14F-4D97-AF65-F5344CB8AC3E}">
        <p14:creationId xmlns:p14="http://schemas.microsoft.com/office/powerpoint/2010/main" val="696278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-458788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658017" y="1196901"/>
            <a:ext cx="7921625" cy="4248323"/>
          </a:xfrm>
        </p:spPr>
        <p:txBody>
          <a:bodyPr/>
          <a:lstStyle/>
          <a:p>
            <a:pPr eaLnBrk="1" hangingPunct="1"/>
            <a:r>
              <a:rPr lang="ru-RU" dirty="0" err="1" smtClean="0"/>
              <a:t>Айнымалы</a:t>
            </a:r>
            <a:r>
              <a:rPr lang="ru-RU" dirty="0" smtClean="0"/>
              <a:t> </a:t>
            </a:r>
            <a:r>
              <a:rPr lang="ru-RU" dirty="0" err="1" smtClean="0"/>
              <a:t>тізбек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қуат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ұғым</a:t>
            </a:r>
            <a:r>
              <a:rPr lang="ru-RU" dirty="0" smtClean="0"/>
              <a:t> </a:t>
            </a:r>
            <a:r>
              <a:rPr lang="ru-RU" dirty="0" err="1" smtClean="0"/>
              <a:t>қарастырылады</a:t>
            </a:r>
            <a:r>
              <a:rPr lang="ru-RU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P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en-US" dirty="0" smtClean="0"/>
              <a:t> Q</a:t>
            </a:r>
            <a:r>
              <a:rPr lang="ru-RU" dirty="0" smtClean="0"/>
              <a:t> </a:t>
            </a:r>
            <a:r>
              <a:rPr lang="ru-RU" dirty="0" err="1" smtClean="0"/>
              <a:t>теңдеулерін</a:t>
            </a:r>
            <a:r>
              <a:rPr lang="ru-RU" dirty="0" smtClean="0"/>
              <a:t> </a:t>
            </a:r>
            <a:r>
              <a:rPr lang="ru-RU" dirty="0" err="1" smtClean="0"/>
              <a:t>ескере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,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түде</a:t>
            </a:r>
            <a:r>
              <a:rPr lang="ru-RU" dirty="0" smtClean="0"/>
              <a:t> </a:t>
            </a:r>
            <a:r>
              <a:rPr lang="ru-RU" dirty="0" err="1" smtClean="0"/>
              <a:t>анықтайды</a:t>
            </a:r>
            <a:r>
              <a:rPr lang="ru-RU" dirty="0" smtClean="0"/>
              <a:t>:</a:t>
            </a:r>
            <a:endParaRPr lang="ru-RU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/>
              <a:t>S = U I</a:t>
            </a:r>
          </a:p>
          <a:p>
            <a:pPr eaLnBrk="1" hangingPunct="1"/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қуаттың</a:t>
            </a:r>
            <a:r>
              <a:rPr lang="ru-RU" dirty="0" smtClean="0"/>
              <a:t> </a:t>
            </a:r>
            <a:r>
              <a:rPr lang="ru-RU" dirty="0" err="1" smtClean="0"/>
              <a:t>өлшем</a:t>
            </a:r>
            <a:r>
              <a:rPr lang="ru-RU" dirty="0" smtClean="0"/>
              <a:t> </a:t>
            </a:r>
            <a:r>
              <a:rPr lang="ru-RU" dirty="0" err="1" smtClean="0"/>
              <a:t>бірлігі</a:t>
            </a:r>
            <a:r>
              <a:rPr lang="ru-RU" dirty="0" smtClean="0"/>
              <a:t> ВА – вольт-ампер.</a:t>
            </a:r>
          </a:p>
        </p:txBody>
      </p:sp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204" y="4451202"/>
            <a:ext cx="280828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20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smtClean="0"/>
              <a:t>Элементтері параллель жалғанған тізбек. Өткізгіштер әдісі.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827213"/>
            <a:ext cx="8353425" cy="4697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endParaRPr lang="ru-RU" sz="2100" smtClean="0"/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R</a:t>
            </a:r>
            <a:r>
              <a:rPr lang="ru-RU" sz="1600" smtClean="0"/>
              <a:t>1</a:t>
            </a:r>
            <a:r>
              <a:rPr lang="ru-RU" sz="2100" smtClean="0"/>
              <a:t>, R</a:t>
            </a:r>
            <a:r>
              <a:rPr lang="ru-RU" sz="1600" smtClean="0"/>
              <a:t>2</a:t>
            </a:r>
            <a:r>
              <a:rPr lang="ru-RU" sz="2100" smtClean="0"/>
              <a:t>, L, С элементтерінің мәндері, f жиілік және кірістегі кернеу U берілсін. Тармақтардағы токтар мен тізбектің толық тоғын анықтау қажет.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Берілген сұлбада екі тармақ бар. Параллель жалғану қасиеттерін есекере отырып, барлық тармақтардың кенреулері өзара тең екендігін білеміз. </a:t>
            </a:r>
          </a:p>
        </p:txBody>
      </p:sp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412875"/>
            <a:ext cx="33909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627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2060848"/>
            <a:ext cx="8137525" cy="2951609"/>
          </a:xfrm>
        </p:spPr>
        <p:txBody>
          <a:bodyPr/>
          <a:lstStyle/>
          <a:p>
            <a:pPr eaLnBrk="1" hangingPunct="1"/>
            <a:r>
              <a:rPr lang="ru-RU" dirty="0" err="1" smtClean="0"/>
              <a:t>Әдетте</a:t>
            </a:r>
            <a:r>
              <a:rPr lang="ru-RU" dirty="0" smtClean="0"/>
              <a:t> </a:t>
            </a:r>
            <a:r>
              <a:rPr lang="ru-RU" dirty="0" err="1" smtClean="0"/>
              <a:t>есептеу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өткізгіштер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проекция </a:t>
            </a:r>
            <a:r>
              <a:rPr lang="ru-RU" dirty="0" err="1" smtClean="0"/>
              <a:t>әдістерін</a:t>
            </a:r>
            <a:r>
              <a:rPr lang="ru-RU" dirty="0" smtClean="0"/>
              <a:t> </a:t>
            </a:r>
            <a:r>
              <a:rPr lang="ru-RU" dirty="0" err="1" smtClean="0"/>
              <a:t>қолданады</a:t>
            </a:r>
            <a:r>
              <a:rPr lang="ru-RU" dirty="0" smtClean="0"/>
              <a:t>. </a:t>
            </a:r>
            <a:r>
              <a:rPr lang="ru-RU" dirty="0" err="1" smtClean="0"/>
              <a:t>Проекциялау</a:t>
            </a:r>
            <a:r>
              <a:rPr lang="ru-RU" dirty="0" smtClean="0"/>
              <a:t> </a:t>
            </a:r>
            <a:r>
              <a:rPr lang="ru-RU" dirty="0" err="1" smtClean="0"/>
              <a:t>әдісі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I</a:t>
            </a:r>
            <a:r>
              <a:rPr lang="ru-RU" sz="2000" dirty="0" smtClean="0"/>
              <a:t>1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I</a:t>
            </a:r>
            <a:r>
              <a:rPr lang="ru-RU" sz="2000" dirty="0" smtClean="0"/>
              <a:t>2</a:t>
            </a:r>
            <a:r>
              <a:rPr lang="ru-RU" dirty="0" smtClean="0"/>
              <a:t> </a:t>
            </a:r>
            <a:r>
              <a:rPr lang="ru-RU" dirty="0" err="1" smtClean="0"/>
              <a:t>токтары</a:t>
            </a:r>
            <a:r>
              <a:rPr lang="ru-RU" dirty="0" smtClean="0"/>
              <a:t> актив </a:t>
            </a:r>
            <a:r>
              <a:rPr lang="ru-RU" dirty="0" err="1" smtClean="0"/>
              <a:t>және</a:t>
            </a:r>
            <a:r>
              <a:rPr lang="ru-RU" dirty="0" smtClean="0"/>
              <a:t> реактив </a:t>
            </a:r>
            <a:r>
              <a:rPr lang="ru-RU" dirty="0" err="1" smtClean="0"/>
              <a:t>қураушылары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жіктеледі</a:t>
            </a:r>
            <a:r>
              <a:rPr lang="ru-RU" dirty="0" smtClean="0"/>
              <a:t>. Актив </a:t>
            </a:r>
            <a:r>
              <a:rPr lang="ru-RU" dirty="0" err="1" smtClean="0"/>
              <a:t>қураушы</a:t>
            </a:r>
            <a:r>
              <a:rPr lang="ru-RU" dirty="0" smtClean="0"/>
              <a:t> U </a:t>
            </a:r>
            <a:r>
              <a:rPr lang="ru-RU" dirty="0" err="1" smtClean="0"/>
              <a:t>кернеудің</a:t>
            </a:r>
            <a:r>
              <a:rPr lang="ru-RU" dirty="0" smtClean="0"/>
              <a:t> </a:t>
            </a:r>
            <a:r>
              <a:rPr lang="ru-RU" dirty="0" err="1" smtClean="0"/>
              <a:t>векторымен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келсе</a:t>
            </a:r>
            <a:r>
              <a:rPr lang="ru-RU" dirty="0" smtClean="0"/>
              <a:t>, реактив </a:t>
            </a:r>
            <a:r>
              <a:rPr lang="ru-RU" dirty="0" err="1" smtClean="0"/>
              <a:t>құраушы</a:t>
            </a:r>
            <a:r>
              <a:rPr lang="ru-RU" dirty="0" smtClean="0"/>
              <a:t> U </a:t>
            </a:r>
            <a:r>
              <a:rPr lang="ru-RU" dirty="0" err="1" smtClean="0"/>
              <a:t>кернеу</a:t>
            </a:r>
            <a:r>
              <a:rPr lang="ru-RU" dirty="0" smtClean="0"/>
              <a:t> </a:t>
            </a:r>
            <a:r>
              <a:rPr lang="ru-RU" dirty="0" err="1" smtClean="0"/>
              <a:t>векторына</a:t>
            </a:r>
            <a:r>
              <a:rPr lang="ru-RU" dirty="0" smtClean="0"/>
              <a:t> перпендикуляр </a:t>
            </a:r>
            <a:r>
              <a:rPr lang="ru-RU" dirty="0" err="1" smtClean="0"/>
              <a:t>орналастырылады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2661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628800"/>
            <a:ext cx="4464794" cy="422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80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521</Words>
  <Application>Microsoft Office PowerPoint</Application>
  <PresentationFormat>Экран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Презентация PowerPoint</vt:lpstr>
      <vt:lpstr>Айнымалы ток тізбектеріндегі қуат </vt:lpstr>
      <vt:lpstr>Презентация PowerPoint</vt:lpstr>
      <vt:lpstr>Презентация PowerPoint</vt:lpstr>
      <vt:lpstr>Презентация PowerPoint</vt:lpstr>
      <vt:lpstr>Презентация PowerPoint</vt:lpstr>
      <vt:lpstr>Элементтері параллель жалғанған тізбек. Өткізгіштер әдісі.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Ом және Кирхгоф заңдарының комплекстік түрі</vt:lpstr>
      <vt:lpstr>Презентация PowerPoint</vt:lpstr>
      <vt:lpstr>Мысал: </vt:lpstr>
      <vt:lpstr> комплекс түріндегі Кирхгофтың бірінші заңы </vt:lpstr>
      <vt:lpstr>комплекс түріндегі Кирхгофтың екінші заңы  </vt:lpstr>
      <vt:lpstr>Қуаттың комплекстік түрі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2022-05-03T09:43:08Z</dcterms:created>
  <dcterms:modified xsi:type="dcterms:W3CDTF">2022-05-03T09:49:31Z</dcterms:modified>
</cp:coreProperties>
</file>